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902" r:id="rId3"/>
    <p:sldId id="903" r:id="rId4"/>
    <p:sldId id="904" r:id="rId5"/>
    <p:sldId id="905" r:id="rId6"/>
    <p:sldId id="906" r:id="rId7"/>
    <p:sldId id="907" r:id="rId8"/>
    <p:sldId id="908" r:id="rId9"/>
    <p:sldId id="90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8571" autoAdjust="0"/>
  </p:normalViewPr>
  <p:slideViewPr>
    <p:cSldViewPr snapToGrid="0">
      <p:cViewPr varScale="1">
        <p:scale>
          <a:sx n="60" d="100"/>
          <a:sy n="60" d="100"/>
        </p:scale>
        <p:origin x="84" y="948"/>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John Brown, a very</a:t>
            </a:r>
            <a:r>
              <a:rPr lang="en-US" sz="1200" baseline="0" dirty="0"/>
              <a:t> famous </a:t>
            </a:r>
            <a:r>
              <a:rPr lang="en-US" sz="1200" dirty="0"/>
              <a:t>and outspoken abolitionist, and twenty-two other men raided the town of Harpers Ferry, Virginia, hoping to arm and free slaves. John Brown is hoping</a:t>
            </a:r>
            <a:r>
              <a:rPr lang="en-US" sz="1200" baseline="0" dirty="0"/>
              <a:t> to begin a slave revolt and it will begin with the small town of Harpers Ferry.</a:t>
            </a:r>
            <a:r>
              <a:rPr lang="en-US" sz="1200" dirty="0"/>
              <a:t> He choose Harpers Ferry because it had an armory (a place where guns are made) and an arsenal (a place where guns are stored). From Harpers Ferry he plans to take the weapons and move through the mountains</a:t>
            </a:r>
            <a:r>
              <a:rPr lang="en-US" sz="1200" baseline="0" dirty="0"/>
              <a:t> further into Virginia, freeing and arming slaves as he goes.</a:t>
            </a:r>
            <a:endParaRPr lang="en-US" sz="1200"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1719459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Brown and his raiders captured many of the town’s most important citizens and held them hostage.</a:t>
            </a:r>
            <a:endParaRPr lang="en-US" sz="1200" b="1"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614755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latin typeface="+mn-lt"/>
              </a:rPr>
              <a:t>But the</a:t>
            </a:r>
            <a:r>
              <a:rPr lang="en-US" sz="1200" baseline="0" dirty="0">
                <a:latin typeface="+mn-lt"/>
              </a:rPr>
              <a:t> raid is </a:t>
            </a:r>
            <a:r>
              <a:rPr lang="en-US" sz="1200" dirty="0">
                <a:latin typeface="+mn-lt"/>
              </a:rPr>
              <a:t>unsuccessful in arming and freeing slaves.</a:t>
            </a:r>
            <a:r>
              <a:rPr lang="en-US" sz="1200" baseline="0" dirty="0">
                <a:latin typeface="+mn-lt"/>
              </a:rPr>
              <a:t> </a:t>
            </a:r>
            <a:endParaRPr lang="en-US" sz="1200" dirty="0">
              <a:latin typeface="+mn-lt"/>
            </a:endParaRPr>
          </a:p>
          <a:p>
            <a:pPr marL="0" indent="0">
              <a:buNone/>
            </a:pPr>
            <a:r>
              <a:rPr lang="en-US" sz="1200" dirty="0">
                <a:latin typeface="+mn-lt"/>
              </a:rPr>
              <a:t>The next morning Brown was captured and wounded. He was then convicted of treason, murder, and conspiracy to incite slave rebellion. Brown was hanged that December.</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2864346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5F5F5F"/>
                </a:solidFill>
              </a:rPr>
              <a:t>"I, John Brown, am now quite certain that the crimes of this guilty land will never be purged away but with blood.” John Brown predicts that the nation will have to fight</a:t>
            </a:r>
            <a:r>
              <a:rPr lang="en-US" baseline="0" dirty="0">
                <a:solidFill>
                  <a:srgbClr val="5F5F5F"/>
                </a:solidFill>
              </a:rPr>
              <a:t> a bloody war in order to end slavery.</a:t>
            </a:r>
            <a:endParaRPr lang="en-US" dirty="0">
              <a:solidFill>
                <a:srgbClr val="5F5F5F"/>
              </a:solidFill>
            </a:endParaRP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4029668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John Brown was hanged on December 2, 1859.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27061132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5" y="4267200"/>
            <a:ext cx="10117583" cy="1565483"/>
          </a:xfrm>
        </p:spPr>
        <p:txBody>
          <a:bodyPr>
            <a:noAutofit/>
          </a:bodyPr>
          <a:lstStyle/>
          <a:p>
            <a:r>
              <a:rPr lang="en-US" sz="4800" dirty="0"/>
              <a:t>John Brown’s Raid</a:t>
            </a:r>
            <a:br>
              <a:rPr lang="en-US" sz="4800" dirty="0"/>
            </a:br>
            <a:r>
              <a:rPr lang="en-US" sz="2800" dirty="0"/>
              <a:t>Harper’s Ferry, Virginia</a:t>
            </a:r>
            <a:br>
              <a:rPr lang="en-US" sz="2800" dirty="0"/>
            </a:br>
            <a:r>
              <a:rPr lang="en-US" sz="2800" dirty="0"/>
              <a:t>October 1859</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6009146"/>
            <a:ext cx="9144001" cy="742944"/>
          </a:xfrm>
        </p:spPr>
        <p:txBody>
          <a:bodyPr>
            <a:normAutofit/>
          </a:bodyPr>
          <a:lstStyle/>
          <a:p>
            <a:r>
              <a:rPr lang="en-US" sz="4400" dirty="0"/>
              <a:t>The American Battlefield Trust</a:t>
            </a:r>
          </a:p>
        </p:txBody>
      </p:sp>
    </p:spTree>
    <p:extLst>
      <p:ext uri="{BB962C8B-B14F-4D97-AF65-F5344CB8AC3E}">
        <p14:creationId xmlns:p14="http://schemas.microsoft.com/office/powerpoint/2010/main" val="675481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CC83D-1CA0-4E1A-BC58-533756F03360}"/>
              </a:ext>
            </a:extLst>
          </p:cNvPr>
          <p:cNvSpPr>
            <a:spLocks noGrp="1"/>
          </p:cNvSpPr>
          <p:nvPr>
            <p:ph type="title"/>
          </p:nvPr>
        </p:nvSpPr>
        <p:spPr>
          <a:xfrm>
            <a:off x="838200" y="138931"/>
            <a:ext cx="10515600" cy="1110749"/>
          </a:xfrm>
        </p:spPr>
        <p:txBody>
          <a:bodyPr>
            <a:normAutofit/>
          </a:bodyPr>
          <a:lstStyle/>
          <a:p>
            <a:pPr algn="ctr"/>
            <a:r>
              <a:rPr lang="en-US" sz="4000" dirty="0"/>
              <a:t>John Brown Plans Raid</a:t>
            </a:r>
          </a:p>
        </p:txBody>
      </p:sp>
      <p:pic>
        <p:nvPicPr>
          <p:cNvPr id="4" name="Picture 3">
            <a:extLst>
              <a:ext uri="{FF2B5EF4-FFF2-40B4-BE49-F238E27FC236}">
                <a16:creationId xmlns:a16="http://schemas.microsoft.com/office/drawing/2014/main" id="{DAD49554-34C5-44CD-8E61-3611D92B50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9148" y="1086051"/>
            <a:ext cx="6553703" cy="4685898"/>
          </a:xfrm>
          <a:prstGeom prst="rect">
            <a:avLst/>
          </a:prstGeom>
        </p:spPr>
      </p:pic>
    </p:spTree>
    <p:extLst>
      <p:ext uri="{BB962C8B-B14F-4D97-AF65-F5344CB8AC3E}">
        <p14:creationId xmlns:p14="http://schemas.microsoft.com/office/powerpoint/2010/main" val="73163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0EB90-718F-45FE-A2ED-80294B8B9FFD}"/>
              </a:ext>
            </a:extLst>
          </p:cNvPr>
          <p:cNvSpPr>
            <a:spLocks noGrp="1"/>
          </p:cNvSpPr>
          <p:nvPr>
            <p:ph type="title"/>
          </p:nvPr>
        </p:nvSpPr>
        <p:spPr>
          <a:xfrm>
            <a:off x="838200" y="0"/>
            <a:ext cx="10515600" cy="1325563"/>
          </a:xfrm>
        </p:spPr>
        <p:txBody>
          <a:bodyPr>
            <a:normAutofit/>
          </a:bodyPr>
          <a:lstStyle/>
          <a:p>
            <a:pPr algn="ctr"/>
            <a:r>
              <a:rPr lang="en-US" sz="4000" dirty="0"/>
              <a:t>John Browns Raid Harper’s Ferry</a:t>
            </a:r>
          </a:p>
        </p:txBody>
      </p:sp>
      <p:pic>
        <p:nvPicPr>
          <p:cNvPr id="4" name="Picture 3">
            <a:extLst>
              <a:ext uri="{FF2B5EF4-FFF2-40B4-BE49-F238E27FC236}">
                <a16:creationId xmlns:a16="http://schemas.microsoft.com/office/drawing/2014/main" id="{28139CB8-4455-45E5-B4CC-76C685A3FE4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79295" y="1048462"/>
            <a:ext cx="6633410" cy="4761075"/>
          </a:xfrm>
          <a:prstGeom prst="rect">
            <a:avLst/>
          </a:prstGeom>
          <a:noFill/>
          <a:ln>
            <a:noFill/>
          </a:ln>
        </p:spPr>
      </p:pic>
    </p:spTree>
    <p:extLst>
      <p:ext uri="{BB962C8B-B14F-4D97-AF65-F5344CB8AC3E}">
        <p14:creationId xmlns:p14="http://schemas.microsoft.com/office/powerpoint/2010/main" val="2857203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776E-C470-475E-A1AA-FF9F07DCF3F0}"/>
              </a:ext>
            </a:extLst>
          </p:cNvPr>
          <p:cNvSpPr>
            <a:spLocks noGrp="1"/>
          </p:cNvSpPr>
          <p:nvPr>
            <p:ph type="title"/>
          </p:nvPr>
        </p:nvSpPr>
        <p:spPr>
          <a:xfrm>
            <a:off x="838200" y="252376"/>
            <a:ext cx="10515600" cy="998454"/>
          </a:xfrm>
        </p:spPr>
        <p:txBody>
          <a:bodyPr>
            <a:normAutofit/>
          </a:bodyPr>
          <a:lstStyle/>
          <a:p>
            <a:pPr algn="ctr"/>
            <a:r>
              <a:rPr lang="en-US" sz="4000" dirty="0"/>
              <a:t>Results of John Brown’s Raid</a:t>
            </a:r>
          </a:p>
        </p:txBody>
      </p:sp>
      <p:pic>
        <p:nvPicPr>
          <p:cNvPr id="4" name="Content Placeholder 4">
            <a:extLst>
              <a:ext uri="{FF2B5EF4-FFF2-40B4-BE49-F238E27FC236}">
                <a16:creationId xmlns:a16="http://schemas.microsoft.com/office/drawing/2014/main" id="{274869C9-0AF5-4126-924D-375179E9D9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391"/>
          <a:stretch/>
        </p:blipFill>
        <p:spPr>
          <a:xfrm>
            <a:off x="3254542" y="1250830"/>
            <a:ext cx="5682915" cy="4643062"/>
          </a:xfrm>
          <a:prstGeom prst="rect">
            <a:avLst/>
          </a:prstGeom>
          <a:noFill/>
          <a:ln>
            <a:noFill/>
          </a:ln>
        </p:spPr>
      </p:pic>
    </p:spTree>
    <p:extLst>
      <p:ext uri="{BB962C8B-B14F-4D97-AF65-F5344CB8AC3E}">
        <p14:creationId xmlns:p14="http://schemas.microsoft.com/office/powerpoint/2010/main" val="1290642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89673-C9F3-4862-AA47-4AC3982F81CE}"/>
              </a:ext>
            </a:extLst>
          </p:cNvPr>
          <p:cNvSpPr>
            <a:spLocks noGrp="1"/>
          </p:cNvSpPr>
          <p:nvPr>
            <p:ph type="title"/>
          </p:nvPr>
        </p:nvSpPr>
        <p:spPr>
          <a:xfrm>
            <a:off x="838200" y="284915"/>
            <a:ext cx="10515600" cy="2185569"/>
          </a:xfrm>
        </p:spPr>
        <p:txBody>
          <a:bodyPr>
            <a:normAutofit fontScale="90000"/>
          </a:bodyPr>
          <a:lstStyle/>
          <a:p>
            <a:pPr algn="ctr"/>
            <a:r>
              <a:rPr lang="en-US" dirty="0"/>
              <a:t>“I, </a:t>
            </a:r>
            <a:r>
              <a:rPr lang="en-US" b="1" dirty="0"/>
              <a:t>John Brown</a:t>
            </a:r>
            <a:r>
              <a:rPr lang="en-US" dirty="0"/>
              <a:t>, am now quite certain that the crimes of this guilty land will never be purged away but with blood.”</a:t>
            </a:r>
          </a:p>
        </p:txBody>
      </p:sp>
      <p:pic>
        <p:nvPicPr>
          <p:cNvPr id="4" name="Picture 3">
            <a:extLst>
              <a:ext uri="{FF2B5EF4-FFF2-40B4-BE49-F238E27FC236}">
                <a16:creationId xmlns:a16="http://schemas.microsoft.com/office/drawing/2014/main" id="{995F0C70-835B-4915-A8E7-F3ED5A9FCE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8650"/>
          <a:stretch/>
        </p:blipFill>
        <p:spPr>
          <a:xfrm>
            <a:off x="4104349" y="2371677"/>
            <a:ext cx="3983302" cy="4201408"/>
          </a:xfrm>
          <a:prstGeom prst="rect">
            <a:avLst/>
          </a:prstGeom>
          <a:noFill/>
          <a:ln>
            <a:noFill/>
          </a:ln>
        </p:spPr>
      </p:pic>
    </p:spTree>
    <p:extLst>
      <p:ext uri="{BB962C8B-B14F-4D97-AF65-F5344CB8AC3E}">
        <p14:creationId xmlns:p14="http://schemas.microsoft.com/office/powerpoint/2010/main" val="4179359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D5826-B847-4108-BFE8-AFF026B40AB1}"/>
              </a:ext>
            </a:extLst>
          </p:cNvPr>
          <p:cNvSpPr>
            <a:spLocks noGrp="1"/>
          </p:cNvSpPr>
          <p:nvPr>
            <p:ph type="title"/>
          </p:nvPr>
        </p:nvSpPr>
        <p:spPr>
          <a:xfrm>
            <a:off x="838200" y="220746"/>
            <a:ext cx="10515600" cy="1030084"/>
          </a:xfrm>
        </p:spPr>
        <p:txBody>
          <a:bodyPr>
            <a:normAutofit/>
          </a:bodyPr>
          <a:lstStyle/>
          <a:p>
            <a:pPr algn="ctr"/>
            <a:r>
              <a:rPr lang="en-US" sz="4000" dirty="0"/>
              <a:t>John Brown was hanged on Dec. 2, 1859</a:t>
            </a:r>
          </a:p>
        </p:txBody>
      </p:sp>
      <p:pic>
        <p:nvPicPr>
          <p:cNvPr id="4" name="Content Placeholder 4">
            <a:extLst>
              <a:ext uri="{FF2B5EF4-FFF2-40B4-BE49-F238E27FC236}">
                <a16:creationId xmlns:a16="http://schemas.microsoft.com/office/drawing/2014/main" id="{BD902C2F-7FE8-41C5-AE79-2102C253E3A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2428974" y="1250830"/>
            <a:ext cx="7334052" cy="432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9176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011C4-2CFF-4568-9B9C-5E58EE1067C4}"/>
              </a:ext>
            </a:extLst>
          </p:cNvPr>
          <p:cNvSpPr>
            <a:spLocks noGrp="1"/>
          </p:cNvSpPr>
          <p:nvPr>
            <p:ph type="title"/>
          </p:nvPr>
        </p:nvSpPr>
        <p:spPr>
          <a:xfrm>
            <a:off x="296779" y="48126"/>
            <a:ext cx="11598442" cy="2249739"/>
          </a:xfrm>
        </p:spPr>
        <p:txBody>
          <a:bodyPr>
            <a:normAutofit/>
          </a:bodyPr>
          <a:lstStyle/>
          <a:p>
            <a:pPr algn="ctr"/>
            <a:r>
              <a:rPr lang="en-US" sz="4000" dirty="0"/>
              <a:t>Letter to the London News Regarding John Brown</a:t>
            </a:r>
            <a:br>
              <a:rPr lang="en-US" dirty="0"/>
            </a:br>
            <a:r>
              <a:rPr lang="en-US" sz="2800" dirty="0"/>
              <a:t>By Victor Hugo</a:t>
            </a:r>
            <a:br>
              <a:rPr lang="en-US" sz="2800" dirty="0"/>
            </a:br>
            <a:r>
              <a:rPr lang="en-US" sz="2800" dirty="0"/>
              <a:t>1859</a:t>
            </a:r>
          </a:p>
        </p:txBody>
      </p:sp>
      <p:sp>
        <p:nvSpPr>
          <p:cNvPr id="3" name="Content Placeholder 2">
            <a:extLst>
              <a:ext uri="{FF2B5EF4-FFF2-40B4-BE49-F238E27FC236}">
                <a16:creationId xmlns:a16="http://schemas.microsoft.com/office/drawing/2014/main" id="{9D87F821-B813-40CA-A7F6-D7808C2C9A06}"/>
              </a:ext>
            </a:extLst>
          </p:cNvPr>
          <p:cNvSpPr>
            <a:spLocks noGrp="1"/>
          </p:cNvSpPr>
          <p:nvPr>
            <p:ph idx="1"/>
          </p:nvPr>
        </p:nvSpPr>
        <p:spPr>
          <a:xfrm>
            <a:off x="838200" y="1941094"/>
            <a:ext cx="10515600" cy="3352801"/>
          </a:xfrm>
        </p:spPr>
        <p:txBody>
          <a:bodyPr>
            <a:normAutofit lnSpcReduction="10000"/>
          </a:bodyPr>
          <a:lstStyle/>
          <a:p>
            <a:pPr marL="0" indent="0">
              <a:buNone/>
            </a:pPr>
            <a:r>
              <a:rPr lang="en-US" b="0" dirty="0">
                <a:solidFill>
                  <a:schemeClr val="accent4"/>
                </a:solidFill>
              </a:rPr>
              <a:t>Excerpt:</a:t>
            </a:r>
          </a:p>
          <a:p>
            <a:pPr marL="0" indent="0">
              <a:buNone/>
            </a:pPr>
            <a:r>
              <a:rPr lang="en-US" b="0" dirty="0">
                <a:solidFill>
                  <a:schemeClr val="accent4"/>
                </a:solidFill>
              </a:rPr>
              <a:t>“A white man, a free man, </a:t>
            </a:r>
            <a:r>
              <a:rPr lang="en-US" dirty="0">
                <a:solidFill>
                  <a:schemeClr val="accent4"/>
                </a:solidFill>
              </a:rPr>
              <a:t>John Brown, sought to deliver these negro slaves from bondage</a:t>
            </a:r>
            <a:r>
              <a:rPr lang="en-US" b="0" dirty="0">
                <a:solidFill>
                  <a:schemeClr val="accent4"/>
                </a:solidFill>
              </a:rPr>
              <a:t>. Assuredly, if insurrection is ever a sacred duty, it must be when it is directed against Slavery. John Brown endeavored to commence the work of emancipation by the liberation of slaves in Virginia. Pious, austere, animated with the old Puritan spirit, inspired by the spirit of the Gospel, he sounded to these men, these oppressed brothers, the rallying cry of Freedom.”</a:t>
            </a:r>
          </a:p>
          <a:p>
            <a:endParaRPr lang="en-US" dirty="0"/>
          </a:p>
        </p:txBody>
      </p:sp>
    </p:spTree>
    <p:extLst>
      <p:ext uri="{BB962C8B-B14F-4D97-AF65-F5344CB8AC3E}">
        <p14:creationId xmlns:p14="http://schemas.microsoft.com/office/powerpoint/2010/main" val="446492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CF37C-1DBF-47C1-9786-9A3567802449}"/>
              </a:ext>
            </a:extLst>
          </p:cNvPr>
          <p:cNvSpPr>
            <a:spLocks noGrp="1"/>
          </p:cNvSpPr>
          <p:nvPr>
            <p:ph type="title"/>
          </p:nvPr>
        </p:nvSpPr>
        <p:spPr>
          <a:xfrm>
            <a:off x="838200" y="365125"/>
            <a:ext cx="10515600" cy="1550152"/>
          </a:xfrm>
        </p:spPr>
        <p:txBody>
          <a:bodyPr>
            <a:normAutofit/>
          </a:bodyPr>
          <a:lstStyle/>
          <a:p>
            <a:pPr algn="ctr"/>
            <a:r>
              <a:rPr lang="en-US" sz="4000" dirty="0"/>
              <a:t>A Letter To Mr. &amp; Mrs. James H. Burton </a:t>
            </a:r>
            <a:br>
              <a:rPr lang="en-US" sz="6000" dirty="0"/>
            </a:br>
            <a:r>
              <a:rPr lang="en-US" sz="2800" dirty="0"/>
              <a:t>From George </a:t>
            </a:r>
            <a:r>
              <a:rPr lang="en-US" sz="2800" dirty="0" err="1"/>
              <a:t>Mauzy</a:t>
            </a:r>
            <a:r>
              <a:rPr lang="en-US" sz="2800" dirty="0"/>
              <a:t>, a citizen of Harpers Ferry, Virginia</a:t>
            </a:r>
            <a:br>
              <a:rPr lang="en-US" sz="2800" dirty="0"/>
            </a:br>
            <a:r>
              <a:rPr lang="en-US" sz="2800" dirty="0"/>
              <a:t>December 3, 1859</a:t>
            </a:r>
          </a:p>
        </p:txBody>
      </p:sp>
      <p:sp>
        <p:nvSpPr>
          <p:cNvPr id="3" name="Content Placeholder 2">
            <a:extLst>
              <a:ext uri="{FF2B5EF4-FFF2-40B4-BE49-F238E27FC236}">
                <a16:creationId xmlns:a16="http://schemas.microsoft.com/office/drawing/2014/main" id="{6A8DA6E1-35C7-4944-AD24-0A7CADDE4ADB}"/>
              </a:ext>
            </a:extLst>
          </p:cNvPr>
          <p:cNvSpPr>
            <a:spLocks noGrp="1"/>
          </p:cNvSpPr>
          <p:nvPr>
            <p:ph idx="1"/>
          </p:nvPr>
        </p:nvSpPr>
        <p:spPr>
          <a:xfrm>
            <a:off x="838200" y="1915277"/>
            <a:ext cx="10515600" cy="3781545"/>
          </a:xfrm>
        </p:spPr>
        <p:txBody>
          <a:bodyPr>
            <a:normAutofit lnSpcReduction="10000"/>
          </a:bodyPr>
          <a:lstStyle/>
          <a:p>
            <a:pPr marL="0" indent="0">
              <a:buNone/>
            </a:pPr>
            <a:r>
              <a:rPr lang="en-US" b="0" dirty="0">
                <a:solidFill>
                  <a:schemeClr val="accent4"/>
                </a:solidFill>
              </a:rPr>
              <a:t>Excerpt:</a:t>
            </a:r>
            <a:br>
              <a:rPr lang="en-US" b="0" dirty="0">
                <a:solidFill>
                  <a:schemeClr val="accent4"/>
                </a:solidFill>
              </a:rPr>
            </a:br>
            <a:r>
              <a:rPr lang="en-US" b="0" dirty="0">
                <a:solidFill>
                  <a:schemeClr val="accent4"/>
                </a:solidFill>
              </a:rPr>
              <a:t>“This has been one of the most remarkable circumstances that ever occurred in this country, </a:t>
            </a:r>
            <a:r>
              <a:rPr lang="en-US" dirty="0">
                <a:solidFill>
                  <a:schemeClr val="accent4"/>
                </a:solidFill>
              </a:rPr>
              <a:t>this old fanatic made no confession </a:t>
            </a:r>
            <a:r>
              <a:rPr lang="en-US" b="0" dirty="0">
                <a:solidFill>
                  <a:schemeClr val="accent4"/>
                </a:solidFill>
              </a:rPr>
              <a:t>whatever, nor concession that he was wrong, but contended that he was right in everything he done, that he done great service to God, would not let a minister of any denomination come near or say anything to him, but what else could be expected from him, or anyone else who are imbued with ‘</a:t>
            </a:r>
            <a:r>
              <a:rPr lang="en-US" dirty="0" err="1">
                <a:solidFill>
                  <a:schemeClr val="accent4"/>
                </a:solidFill>
              </a:rPr>
              <a:t>Freeloveism</a:t>
            </a:r>
            <a:r>
              <a:rPr lang="en-US" b="0" dirty="0">
                <a:solidFill>
                  <a:schemeClr val="accent4"/>
                </a:solidFill>
              </a:rPr>
              <a:t>, Socialism, Spiritualism,’ and all the other isms that were ever devised by man or devil.”</a:t>
            </a:r>
          </a:p>
        </p:txBody>
      </p:sp>
    </p:spTree>
    <p:extLst>
      <p:ext uri="{BB962C8B-B14F-4D97-AF65-F5344CB8AC3E}">
        <p14:creationId xmlns:p14="http://schemas.microsoft.com/office/powerpoint/2010/main" val="2001073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3F560-76E0-4A5B-BFB1-CC03BE375CB7}"/>
              </a:ext>
            </a:extLst>
          </p:cNvPr>
          <p:cNvSpPr>
            <a:spLocks noGrp="1"/>
          </p:cNvSpPr>
          <p:nvPr>
            <p:ph type="title"/>
          </p:nvPr>
        </p:nvSpPr>
        <p:spPr>
          <a:xfrm>
            <a:off x="838200" y="365125"/>
            <a:ext cx="10515600" cy="885705"/>
          </a:xfrm>
        </p:spPr>
        <p:txBody>
          <a:bodyPr>
            <a:normAutofit/>
          </a:bodyPr>
          <a:lstStyle/>
          <a:p>
            <a:pPr algn="ctr"/>
            <a:r>
              <a:rPr lang="en-US" sz="4000" dirty="0"/>
              <a:t>Discussion</a:t>
            </a:r>
          </a:p>
        </p:txBody>
      </p:sp>
      <p:sp>
        <p:nvSpPr>
          <p:cNvPr id="3" name="Content Placeholder 2">
            <a:extLst>
              <a:ext uri="{FF2B5EF4-FFF2-40B4-BE49-F238E27FC236}">
                <a16:creationId xmlns:a16="http://schemas.microsoft.com/office/drawing/2014/main" id="{15B1EA9D-58F9-484D-8634-BC87BEE1B4E1}"/>
              </a:ext>
            </a:extLst>
          </p:cNvPr>
          <p:cNvSpPr>
            <a:spLocks noGrp="1"/>
          </p:cNvSpPr>
          <p:nvPr>
            <p:ph idx="1"/>
          </p:nvPr>
        </p:nvSpPr>
        <p:spPr>
          <a:xfrm>
            <a:off x="838200" y="1287379"/>
            <a:ext cx="10515600" cy="4283242"/>
          </a:xfrm>
        </p:spPr>
        <p:txBody>
          <a:bodyPr>
            <a:normAutofit/>
          </a:bodyPr>
          <a:lstStyle/>
          <a:p>
            <a:r>
              <a:rPr lang="en-US" b="0" dirty="0">
                <a:solidFill>
                  <a:schemeClr val="accent4"/>
                </a:solidFill>
              </a:rPr>
              <a:t>What was John Brown trying to do when he raided Harpers Ferry?</a:t>
            </a:r>
          </a:p>
          <a:p>
            <a:r>
              <a:rPr lang="en-US" b="0" dirty="0">
                <a:solidFill>
                  <a:schemeClr val="accent4"/>
                </a:solidFill>
              </a:rPr>
              <a:t>Why would he want to do this?</a:t>
            </a:r>
          </a:p>
          <a:p>
            <a:r>
              <a:rPr lang="en-US" b="0" dirty="0">
                <a:solidFill>
                  <a:schemeClr val="accent4"/>
                </a:solidFill>
              </a:rPr>
              <a:t>Were reactions to his actions the same throughout the country?</a:t>
            </a:r>
          </a:p>
          <a:p>
            <a:r>
              <a:rPr lang="en-US" b="0" dirty="0">
                <a:solidFill>
                  <a:schemeClr val="accent4"/>
                </a:solidFill>
              </a:rPr>
              <a:t>Who might be upset by his actions and reasons for taking action?</a:t>
            </a:r>
          </a:p>
          <a:p>
            <a:r>
              <a:rPr lang="en-US" b="0" dirty="0">
                <a:solidFill>
                  <a:schemeClr val="accent4"/>
                </a:solidFill>
              </a:rPr>
              <a:t>Who might be upset by his actions, but not his reason?</a:t>
            </a:r>
          </a:p>
          <a:p>
            <a:r>
              <a:rPr lang="en-US" b="0" dirty="0">
                <a:solidFill>
                  <a:schemeClr val="accent4"/>
                </a:solidFill>
              </a:rPr>
              <a:t>How does an event like this stir the nation? Does it reflect a larger issue? How does it put people on different sides?</a:t>
            </a:r>
          </a:p>
          <a:p>
            <a:endParaRPr lang="en-US" dirty="0"/>
          </a:p>
        </p:txBody>
      </p:sp>
    </p:spTree>
    <p:extLst>
      <p:ext uri="{BB962C8B-B14F-4D97-AF65-F5344CB8AC3E}">
        <p14:creationId xmlns:p14="http://schemas.microsoft.com/office/powerpoint/2010/main" val="526432346"/>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1619</TotalTime>
  <Words>483</Words>
  <Application>Microsoft Office PowerPoint</Application>
  <PresentationFormat>Widescreen</PresentationFormat>
  <Paragraphs>30</Paragraphs>
  <Slides>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Adobe Devanagari</vt:lpstr>
      <vt:lpstr>Arial</vt:lpstr>
      <vt:lpstr>Calibri</vt:lpstr>
      <vt:lpstr>Georgia</vt:lpstr>
      <vt:lpstr>Office Theme</vt:lpstr>
      <vt:lpstr>John Brown’s Raid Harper’s Ferry, Virginia October 1859</vt:lpstr>
      <vt:lpstr>John Brown Plans Raid</vt:lpstr>
      <vt:lpstr>John Browns Raid Harper’s Ferry</vt:lpstr>
      <vt:lpstr>Results of John Brown’s Raid</vt:lpstr>
      <vt:lpstr>“I, John Brown, am now quite certain that the crimes of this guilty land will never be purged away but with blood.”</vt:lpstr>
      <vt:lpstr>John Brown was hanged on Dec. 2, 1859</vt:lpstr>
      <vt:lpstr>Letter to the London News Regarding John Brown By Victor Hugo 1859</vt:lpstr>
      <vt:lpstr>A Letter To Mr. &amp; Mrs. James H. Burton  From George Mauzy, a citizen of Harpers Ferry, Virginia December 3, 1859</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and Fight Again</dc:title>
  <dc:creator>Dan Davis</dc:creator>
  <cp:lastModifiedBy>Laurel Gupton</cp:lastModifiedBy>
  <cp:revision>39</cp:revision>
  <dcterms:created xsi:type="dcterms:W3CDTF">2019-06-11T12:13:11Z</dcterms:created>
  <dcterms:modified xsi:type="dcterms:W3CDTF">2019-09-19T14:38:39Z</dcterms:modified>
</cp:coreProperties>
</file>